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inzel Decorative Bold" charset="1" panose="00000800000000000000"/>
      <p:regular r:id="rId23"/>
    </p:embeddedFont>
    <p:embeddedFont>
      <p:font typeface="Garet" charset="1" panose="00000000000000000000"/>
      <p:regular r:id="rId24"/>
    </p:embeddedFont>
    <p:embeddedFont>
      <p:font typeface="Telegraf Bold" charset="1" panose="00000800000000000000"/>
      <p:regular r:id="rId25"/>
    </p:embeddedFont>
    <p:embeddedFont>
      <p:font typeface="Garet Bold" charset="1" panose="00000000000000000000"/>
      <p:regular r:id="rId26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Mapper (ProductMapper)</a:t>
            </a:r>
          </a:p>
          <a:p>
            <a:r>
              <a:rPr lang="en-US"/>
              <a:t>Reads input, parses it, and emits a (ProductKey, price) pair.</a:t>
            </a:r>
          </a:p>
          <a:p>
            <a:r>
              <a:rPr lang="en-US"/>
              <a:t/>
            </a:r>
          </a:p>
          <a:p>
            <a:r>
              <a:rPr lang="en-US"/>
              <a:t>Reads CSV lines (e.g., "Electronics, 500").</a:t>
            </a:r>
          </a:p>
          <a:p>
            <a:r>
              <a:rPr lang="en-US"/>
              <a:t>Extracts category and price.</a:t>
            </a:r>
          </a:p>
          <a:p>
            <a:r>
              <a:rPr lang="en-US"/>
              <a:t>Emits (ProductKey, price), where ProductKey contains both fields.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Ensures that all records belonging to the same category go to the same reducer.</a:t>
            </a:r>
          </a:p>
          <a:p>
            <a:r>
              <a:rPr lang="en-US"/>
              <a:t/>
            </a:r>
          </a:p>
          <a:p>
            <a:r>
              <a:rPr lang="en-US"/>
              <a:t>Uses only category for partitioning.</a:t>
            </a:r>
          </a:p>
          <a:p>
            <a:r>
              <a:rPr lang="en-US"/>
              <a:t>Ensures that all records for a category go to the same reducer.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https://yuva.fillout.com/learning_preference_survey" TargetMode="External" Type="http://schemas.openxmlformats.org/officeDocument/2006/relationships/hyperlink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5973" y="1574206"/>
            <a:ext cx="7396054" cy="206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b="true" sz="4382" spc="-27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business analytics</a:t>
            </a:r>
          </a:p>
          <a:p>
            <a:pPr algn="ctr">
              <a:lnSpc>
                <a:spcPts val="5434"/>
              </a:lnSpc>
            </a:pPr>
            <a:r>
              <a:rPr lang="en-US" b="true" sz="4382" spc="-27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&amp;</a:t>
            </a:r>
          </a:p>
          <a:p>
            <a:pPr algn="ctr">
              <a:lnSpc>
                <a:spcPts val="5434"/>
              </a:lnSpc>
            </a:pPr>
            <a:r>
              <a:rPr lang="en-US" b="true" sz="4382" spc="-27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spreadsheet modelling  </a:t>
            </a:r>
            <a:r>
              <a:rPr lang="en-US" b="true" sz="4382" spc="-27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85832" y="6414813"/>
            <a:ext cx="4316335" cy="135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89" spc="-24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YUVALAKSHMI M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spc="-24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22MIA1040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0179" y="4256190"/>
            <a:ext cx="6486264" cy="61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b="true" sz="3999" spc="-247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digital assignment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44" y="3129508"/>
            <a:ext cx="8923785" cy="5086558"/>
          </a:xfrm>
          <a:custGeom>
            <a:avLst/>
            <a:gdLst/>
            <a:ahLst/>
            <a:cxnLst/>
            <a:rect r="r" b="b" t="t" l="l"/>
            <a:pathLst>
              <a:path h="5086558" w="8923785">
                <a:moveTo>
                  <a:pt x="0" y="0"/>
                </a:moveTo>
                <a:lnTo>
                  <a:pt x="8923785" y="0"/>
                </a:lnTo>
                <a:lnTo>
                  <a:pt x="8923785" y="5086558"/>
                </a:lnTo>
                <a:lnTo>
                  <a:pt x="0" y="508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70599" y="2991983"/>
            <a:ext cx="6751642" cy="5224083"/>
          </a:xfrm>
          <a:custGeom>
            <a:avLst/>
            <a:gdLst/>
            <a:ahLst/>
            <a:cxnLst/>
            <a:rect r="r" b="b" t="t" l="l"/>
            <a:pathLst>
              <a:path h="5224083" w="6751642">
                <a:moveTo>
                  <a:pt x="0" y="0"/>
                </a:moveTo>
                <a:lnTo>
                  <a:pt x="6751643" y="0"/>
                </a:lnTo>
                <a:lnTo>
                  <a:pt x="6751643" y="5224083"/>
                </a:lnTo>
                <a:lnTo>
                  <a:pt x="0" y="5224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6676" y="187056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bar &amp; pie charts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3146548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8" y="0"/>
                </a:lnTo>
                <a:lnTo>
                  <a:pt x="11301258" y="5777768"/>
                </a:lnTo>
                <a:lnTo>
                  <a:pt x="0" y="5777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6676" y="187056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bar &amp; pie charts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8152" y="2967450"/>
            <a:ext cx="9649283" cy="3793083"/>
          </a:xfrm>
          <a:custGeom>
            <a:avLst/>
            <a:gdLst/>
            <a:ahLst/>
            <a:cxnLst/>
            <a:rect r="r" b="b" t="t" l="l"/>
            <a:pathLst>
              <a:path h="3793083" w="9649283">
                <a:moveTo>
                  <a:pt x="0" y="0"/>
                </a:moveTo>
                <a:lnTo>
                  <a:pt x="9649283" y="0"/>
                </a:lnTo>
                <a:lnTo>
                  <a:pt x="9649283" y="3793083"/>
                </a:lnTo>
                <a:lnTo>
                  <a:pt x="0" y="379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3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1618" y="5866560"/>
            <a:ext cx="8256204" cy="4045540"/>
          </a:xfrm>
          <a:custGeom>
            <a:avLst/>
            <a:gdLst/>
            <a:ahLst/>
            <a:cxnLst/>
            <a:rect r="r" b="b" t="t" l="l"/>
            <a:pathLst>
              <a:path h="4045540" w="8256204">
                <a:moveTo>
                  <a:pt x="0" y="0"/>
                </a:moveTo>
                <a:lnTo>
                  <a:pt x="8256204" y="0"/>
                </a:lnTo>
                <a:lnTo>
                  <a:pt x="8256204" y="4045540"/>
                </a:lnTo>
                <a:lnTo>
                  <a:pt x="0" y="4045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6676" y="187056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bar &amp; pie charts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5062" y="2792650"/>
            <a:ext cx="8519201" cy="4099866"/>
          </a:xfrm>
          <a:custGeom>
            <a:avLst/>
            <a:gdLst/>
            <a:ahLst/>
            <a:cxnLst/>
            <a:rect r="r" b="b" t="t" l="l"/>
            <a:pathLst>
              <a:path h="4099866" w="8519201">
                <a:moveTo>
                  <a:pt x="0" y="0"/>
                </a:moveTo>
                <a:lnTo>
                  <a:pt x="8519202" y="0"/>
                </a:lnTo>
                <a:lnTo>
                  <a:pt x="8519202" y="4099865"/>
                </a:lnTo>
                <a:lnTo>
                  <a:pt x="0" y="4099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4264" y="5143500"/>
            <a:ext cx="7670815" cy="4506604"/>
          </a:xfrm>
          <a:custGeom>
            <a:avLst/>
            <a:gdLst/>
            <a:ahLst/>
            <a:cxnLst/>
            <a:rect r="r" b="b" t="t" l="l"/>
            <a:pathLst>
              <a:path h="4506604" w="7670815">
                <a:moveTo>
                  <a:pt x="0" y="0"/>
                </a:moveTo>
                <a:lnTo>
                  <a:pt x="7670815" y="0"/>
                </a:lnTo>
                <a:lnTo>
                  <a:pt x="7670815" y="4506604"/>
                </a:lnTo>
                <a:lnTo>
                  <a:pt x="0" y="450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6676" y="187056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bar &amp; pie charts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634" y="2352567"/>
            <a:ext cx="11332978" cy="7238940"/>
          </a:xfrm>
          <a:custGeom>
            <a:avLst/>
            <a:gdLst/>
            <a:ahLst/>
            <a:cxnLst/>
            <a:rect r="r" b="b" t="t" l="l"/>
            <a:pathLst>
              <a:path h="7238940" w="11332978">
                <a:moveTo>
                  <a:pt x="0" y="0"/>
                </a:moveTo>
                <a:lnTo>
                  <a:pt x="11332979" y="0"/>
                </a:lnTo>
                <a:lnTo>
                  <a:pt x="11332979" y="7238940"/>
                </a:lnTo>
                <a:lnTo>
                  <a:pt x="0" y="7238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5825" y="818934"/>
            <a:ext cx="7392577" cy="1933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b="true" sz="3500" spc="-217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Grouping and Summarising mean CGPA across departments</a:t>
            </a:r>
          </a:p>
          <a:p>
            <a:pPr algn="ctr">
              <a:lnSpc>
                <a:spcPts val="48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39115" y="2708869"/>
            <a:ext cx="4386659" cy="688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b="true" sz="2799" spc="-17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learning_mode_efficiency output shows, for example, in the AI department, the average CGPA change is -0.5 for OFFLINE mode and 0.5 for ONLINE mode.</a:t>
            </a:r>
          </a:p>
          <a:p>
            <a:pPr algn="ctr">
              <a:lnSpc>
                <a:spcPts val="2715"/>
              </a:lnSpc>
            </a:pPr>
          </a:p>
          <a:p>
            <a:pPr algn="ctr">
              <a:lnSpc>
                <a:spcPts val="2715"/>
              </a:lnSpc>
            </a:pPr>
            <a:r>
              <a:rPr lang="en-US" b="true" sz="2799" spc="-17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learning_tool_efficiency output shows, for instance, in the BCOM department, using TEXTBOOKS results in an average CGPA change of 0.5 while using YOUTUBE leads to an average CGPA change of 1.0.</a:t>
            </a:r>
          </a:p>
          <a:p>
            <a:pPr algn="ctr">
              <a:lnSpc>
                <a:spcPts val="271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74790">
            <a:off x="-2086479" y="2316573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05343" y="2891639"/>
            <a:ext cx="11014540" cy="5576111"/>
          </a:xfrm>
          <a:custGeom>
            <a:avLst/>
            <a:gdLst/>
            <a:ahLst/>
            <a:cxnLst/>
            <a:rect r="r" b="b" t="t" l="l"/>
            <a:pathLst>
              <a:path h="5576111" w="11014540">
                <a:moveTo>
                  <a:pt x="0" y="0"/>
                </a:moveTo>
                <a:lnTo>
                  <a:pt x="11014540" y="0"/>
                </a:lnTo>
                <a:lnTo>
                  <a:pt x="11014540" y="5576111"/>
                </a:lnTo>
                <a:lnTo>
                  <a:pt x="0" y="5576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2965" y="1774717"/>
            <a:ext cx="7392577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Chi-Square Test</a:t>
            </a:r>
          </a:p>
          <a:p>
            <a:pPr algn="ctr">
              <a:lnSpc>
                <a:spcPts val="48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8206" y="8858762"/>
            <a:ext cx="17971588" cy="105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5"/>
              </a:lnSpc>
              <a:spcBef>
                <a:spcPct val="0"/>
              </a:spcBef>
            </a:pPr>
            <a:r>
              <a:rPr lang="en-US" b="true" sz="2799" spc="-173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Based on the Chi-Square test results, all p-values for the independent variables Preferred Learning Mode, Department, and Learning Tools Used were greater than 0.05. This indicates that none of these variables have a statistically significant impact on CGPA change.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674790">
            <a:off x="2639893" y="-2324545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4385" y="3648294"/>
            <a:ext cx="14000166" cy="238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344" spc="-1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While learning tools and modes influence engagement, they do not significantly affect CGPA.</a:t>
            </a:r>
          </a:p>
          <a:p>
            <a:pPr algn="l">
              <a:lnSpc>
                <a:spcPts val="3892"/>
              </a:lnSpc>
            </a:pPr>
          </a:p>
          <a:p>
            <a:pPr algn="ctr">
              <a:lnSpc>
                <a:spcPts val="3892"/>
              </a:lnSpc>
            </a:pPr>
            <a:r>
              <a:rPr lang="en-US" sz="2344" spc="-1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344" spc="-1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hese findings suggest that academic outcomes are likely shaped by more complex and individualized factors beyond surface-level preferences or tools. While learning modes and tools may enhance subjective learning experiences, they are not standalone predictors of academic success.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53888" y="1047750"/>
            <a:ext cx="7392577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Interpretation &amp; Summary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185361">
            <a:off x="-2628900" y="6971351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14367">
            <a:off x="-3101892" y="581547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667297"/>
            <a:ext cx="13180042" cy="17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375" y="1182314"/>
            <a:ext cx="5089502" cy="6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9"/>
              </a:lnSpc>
            </a:pPr>
            <a:r>
              <a:rPr lang="en-US" b="true" sz="5164" spc="-32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research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67308" y="838200"/>
            <a:ext cx="12191992" cy="278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6"/>
              </a:lnSpc>
            </a:pPr>
            <a:r>
              <a:rPr lang="en-US" b="true" sz="3329" spc="-20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Decoding Learning Patterns: </a:t>
            </a:r>
          </a:p>
          <a:p>
            <a:pPr algn="ctr">
              <a:lnSpc>
                <a:spcPts val="5526"/>
              </a:lnSpc>
            </a:pPr>
            <a:r>
              <a:rPr lang="en-US" b="true" sz="3329" spc="-20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 Cross-Departmental Analysis of Engagement Metrics and Academic Outcomes at VIT</a:t>
            </a:r>
          </a:p>
          <a:p>
            <a:pPr algn="ctr">
              <a:lnSpc>
                <a:spcPts val="55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37468" y="1076530"/>
            <a:ext cx="3456928" cy="1250256"/>
          </a:xfrm>
          <a:custGeom>
            <a:avLst/>
            <a:gdLst/>
            <a:ahLst/>
            <a:cxnLst/>
            <a:rect r="r" b="b" t="t" l="l"/>
            <a:pathLst>
              <a:path h="1250256" w="3456928">
                <a:moveTo>
                  <a:pt x="0" y="0"/>
                </a:moveTo>
                <a:lnTo>
                  <a:pt x="3456927" y="0"/>
                </a:lnTo>
                <a:lnTo>
                  <a:pt x="3456927" y="1250256"/>
                </a:lnTo>
                <a:lnTo>
                  <a:pt x="0" y="1250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1198" y="3697840"/>
            <a:ext cx="8006395" cy="4675183"/>
          </a:xfrm>
          <a:custGeom>
            <a:avLst/>
            <a:gdLst/>
            <a:ahLst/>
            <a:cxnLst/>
            <a:rect r="r" b="b" t="t" l="l"/>
            <a:pathLst>
              <a:path h="4675183" w="8006395">
                <a:moveTo>
                  <a:pt x="0" y="0"/>
                </a:moveTo>
                <a:lnTo>
                  <a:pt x="8006395" y="0"/>
                </a:lnTo>
                <a:lnTo>
                  <a:pt x="8006395" y="4675184"/>
                </a:lnTo>
                <a:lnTo>
                  <a:pt x="0" y="4675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99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56255" y="4695582"/>
            <a:ext cx="7475167" cy="296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b="true" sz="2833" spc="-1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Study focuses on how learning modes, tools, and departmental context influence student engagement and CGPA change.</a:t>
            </a:r>
          </a:p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b="true" sz="2833" spc="-17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Rise in hybrid, digital, and offline methods prompted need to evaluate learning effectiveness.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6197" y="3895280"/>
            <a:ext cx="14582799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980"/>
              </a:lnSpc>
              <a:buAutoNum type="arabicPeriod" startAt="1"/>
            </a:pPr>
            <a:r>
              <a:rPr lang="en-US" b="true" sz="3000" spc="-18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Is there a link between preferred learning mode and CGPA change?</a:t>
            </a:r>
          </a:p>
          <a:p>
            <a:pPr algn="l" marL="647700" indent="-323850" lvl="1">
              <a:lnSpc>
                <a:spcPts val="4980"/>
              </a:lnSpc>
              <a:buAutoNum type="arabicPeriod" startAt="1"/>
            </a:pPr>
            <a:r>
              <a:rPr lang="en-US" b="true" sz="3000" spc="-18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Does department affect CGPA change?</a:t>
            </a:r>
          </a:p>
          <a:p>
            <a:pPr algn="l" marL="647700" indent="-323850" lvl="1">
              <a:lnSpc>
                <a:spcPts val="4980"/>
              </a:lnSpc>
              <a:buAutoNum type="arabicPeriod" startAt="1"/>
            </a:pPr>
            <a:r>
              <a:rPr lang="en-US" b="true" sz="3000" spc="-18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Do learning tools affect CGPA?</a:t>
            </a:r>
          </a:p>
          <a:p>
            <a:pPr algn="l" marL="647700" indent="-323850" lvl="1">
              <a:lnSpc>
                <a:spcPts val="4980"/>
              </a:lnSpc>
              <a:buAutoNum type="arabicPeriod" startAt="1"/>
            </a:pPr>
            <a:r>
              <a:rPr lang="en-US" b="true" sz="3000" spc="-18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Which variable is the strongest predictor of CGPA change?</a:t>
            </a:r>
          </a:p>
          <a:p>
            <a:pPr algn="l">
              <a:lnSpc>
                <a:spcPts val="49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3584" y="1473911"/>
            <a:ext cx="4720829" cy="122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b="true" sz="4790" spc="-297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Research Questions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2213234" y="7365199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8276" y="2616834"/>
            <a:ext cx="17029724" cy="728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2701" spc="-16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Paper Title: Relationship between the Learning Styles Preferences and Academic Achievement</a:t>
            </a:r>
          </a:p>
          <a:p>
            <a:pPr algn="l">
              <a:lnSpc>
                <a:spcPts val="4484"/>
              </a:lnSpc>
            </a:pPr>
            <a:r>
              <a:rPr lang="en-US" sz="2701" spc="-16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Authors: H. Awang et al., 2017</a:t>
            </a:r>
          </a:p>
          <a:p>
            <a:pPr algn="l" marL="583208" indent="-291604" lvl="1">
              <a:lnSpc>
                <a:spcPts val="4484"/>
              </a:lnSpc>
              <a:buFont typeface="Arial"/>
              <a:buChar char="•"/>
            </a:pP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the Paper is About: Investigates how learning style preferences (based on the VARK model) relate to academic performance among Polytechnic students in Malaysia.</a:t>
            </a:r>
          </a:p>
          <a:p>
            <a:pPr algn="l" marL="583208" indent="-291604" lvl="1">
              <a:lnSpc>
                <a:spcPts val="4484"/>
              </a:lnSpc>
              <a:buFont typeface="Arial"/>
              <a:buChar char="•"/>
            </a:pP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Methodology:</a:t>
            </a: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Quantitative, descriptive-survey research using a VARK-based questionnaire.</a:t>
            </a:r>
          </a:p>
          <a:p>
            <a:pPr algn="l" marL="583208" indent="-291604" lvl="1">
              <a:lnSpc>
                <a:spcPts val="4484"/>
              </a:lnSpc>
              <a:buFont typeface="Arial"/>
              <a:buChar char="•"/>
            </a:pP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Size: 103 international business students from Malaysian Polytechnic.</a:t>
            </a:r>
          </a:p>
          <a:p>
            <a:pPr algn="l" marL="583208" indent="-291604" lvl="1">
              <a:lnSpc>
                <a:spcPts val="4484"/>
              </a:lnSpc>
              <a:buFont typeface="Arial"/>
              <a:buChar char="•"/>
            </a:pP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 Methods Used: Random sampling, VARK learning style questionnaire, correlation analysis.</a:t>
            </a:r>
          </a:p>
          <a:p>
            <a:pPr algn="l" marL="583208" indent="-291604" lvl="1">
              <a:lnSpc>
                <a:spcPts val="4484"/>
              </a:lnSpc>
              <a:buFont typeface="Arial"/>
              <a:buChar char="•"/>
            </a:pPr>
            <a:r>
              <a:rPr lang="en-US" b="true" sz="2701" spc="-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Results: </a:t>
            </a:r>
            <a:r>
              <a:rPr lang="en-US" b="true" sz="2701" spc="-16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significant relationship between learning style preference and academic performance, indicating each learning style may have balanced strengths and weaknesses.</a:t>
            </a:r>
          </a:p>
          <a:p>
            <a:pPr algn="l">
              <a:lnSpc>
                <a:spcPts val="4484"/>
              </a:lnSpc>
            </a:pPr>
          </a:p>
          <a:p>
            <a:pPr algn="l">
              <a:lnSpc>
                <a:spcPts val="4484"/>
              </a:lnSpc>
            </a:pPr>
            <a:r>
              <a:rPr lang="en-US" sz="2701" spc="-16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Emphasizes the diversity in learning approaches and the limited predictive power of learning styles alone for academic success—aligns with your analysis of learning modes and engagement levels.</a:t>
            </a:r>
          </a:p>
          <a:p>
            <a:pPr algn="l">
              <a:lnSpc>
                <a:spcPts val="448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306592" y="1701692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LITERATURE  SURVEY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47863">
            <a:off x="-3275233" y="2317184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3466">
            <a:off x="-1276167" y="-361970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93187"/>
            <a:ext cx="16703533" cy="769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8"/>
              </a:lnSpc>
            </a:pPr>
            <a:r>
              <a:rPr lang="en-US" sz="2649" spc="-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Paper Title: From Classroom to Online: Comparing the Effectiveness and Student Academic Performance of Classroom Learning and Online Learning</a:t>
            </a:r>
          </a:p>
          <a:p>
            <a:pPr algn="l">
              <a:lnSpc>
                <a:spcPts val="4398"/>
              </a:lnSpc>
            </a:pPr>
            <a:r>
              <a:rPr lang="en-US" sz="2649" spc="-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Authors: Bernard Fentim Darkwa, Samuel Antwi, 2021</a:t>
            </a:r>
          </a:p>
          <a:p>
            <a:pPr algn="l" marL="572037" indent="-286019" lvl="1">
              <a:lnSpc>
                <a:spcPts val="4398"/>
              </a:lnSpc>
              <a:buFont typeface="Arial"/>
              <a:buChar char="•"/>
            </a:pP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the Paper is About: Compares effectiveness and student performance between classroom and online learning, especially during the COVID-19 transition.</a:t>
            </a:r>
          </a:p>
          <a:p>
            <a:pPr algn="l" marL="572037" indent="-286019" lvl="1">
              <a:lnSpc>
                <a:spcPts val="4398"/>
              </a:lnSpc>
              <a:buFont typeface="Arial"/>
              <a:buChar char="•"/>
            </a:pP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Methodology:</a:t>
            </a: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Case study with both primary (questionnaires) and secondary data.</a:t>
            </a:r>
          </a:p>
          <a:p>
            <a:pPr algn="l" marL="572037" indent="-286019" lvl="1">
              <a:lnSpc>
                <a:spcPts val="4398"/>
              </a:lnSpc>
              <a:buFont typeface="Arial"/>
              <a:buChar char="•"/>
            </a:pP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Size: Students at University of Cape Coast, Ghana; specific number not disclosed.</a:t>
            </a:r>
          </a:p>
          <a:p>
            <a:pPr algn="l" marL="572037" indent="-286019" lvl="1">
              <a:lnSpc>
                <a:spcPts val="4398"/>
              </a:lnSpc>
              <a:buFont typeface="Arial"/>
              <a:buChar char="•"/>
            </a:pP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 Methods Used: Paired sample t-test using SPSS, feedback on pedagogy and engagement.</a:t>
            </a:r>
          </a:p>
          <a:p>
            <a:pPr algn="l" marL="572037" indent="-286019" lvl="1">
              <a:lnSpc>
                <a:spcPts val="4398"/>
              </a:lnSpc>
              <a:buFont typeface="Arial"/>
              <a:buChar char="•"/>
            </a:pPr>
            <a:r>
              <a:rPr lang="en-US" b="true" sz="2649" spc="-1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Results: </a:t>
            </a:r>
            <a:r>
              <a:rPr lang="en-US" b="true" sz="2649" spc="-164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Classroom learning was found to be more effective than online, though differences in academic performance were statistically insignificant.</a:t>
            </a:r>
          </a:p>
          <a:p>
            <a:pPr algn="l">
              <a:lnSpc>
                <a:spcPts val="4398"/>
              </a:lnSpc>
            </a:pPr>
          </a:p>
          <a:p>
            <a:pPr algn="l">
              <a:lnSpc>
                <a:spcPts val="4398"/>
              </a:lnSpc>
            </a:pPr>
            <a:r>
              <a:rPr lang="en-US" sz="2649" spc="-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</a:t>
            </a:r>
            <a:r>
              <a:rPr lang="en-US" sz="2649" spc="-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rts ana</a:t>
            </a:r>
            <a:r>
              <a:rPr lang="en-US" sz="2649" spc="-1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lysis of different learning modes (online/offline/hybrid) and how mode preference may not drastically change CGPA, but affects perceived learning engagement and satisfaction.</a:t>
            </a:r>
          </a:p>
          <a:p>
            <a:pPr algn="l">
              <a:lnSpc>
                <a:spcPts val="439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306592" y="1701692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LITERATURE  SURVEY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47863">
            <a:off x="-3275233" y="2317184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3466">
            <a:off x="-1276167" y="-361970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93706">
            <a:off x="-4037695" y="136916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139412" y="1880915"/>
          <a:ext cx="9261649" cy="7962900"/>
        </p:xfrm>
        <a:graphic>
          <a:graphicData uri="http://schemas.openxmlformats.org/drawingml/2006/table">
            <a:tbl>
              <a:tblPr/>
              <a:tblGrid>
                <a:gridCol w="3778258"/>
                <a:gridCol w="2694659"/>
                <a:gridCol w="960935"/>
                <a:gridCol w="1827797"/>
              </a:tblGrid>
              <a:tr h="12221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Questionnaire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Column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Variable 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Data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0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Department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department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0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Year of Study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year_of_study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Numerical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1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Most preferred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learning mode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preferred_learning_mode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2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Which learning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tools do you use the most for studying?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learning_tools_used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22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How engaged do you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feel during your preferred learning mode?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engagement_level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Numerical (Scale)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847905" y="114300"/>
          <a:ext cx="6262160" cy="10058400"/>
        </p:xfrm>
        <a:graphic>
          <a:graphicData uri="http://schemas.openxmlformats.org/drawingml/2006/table">
            <a:tbl>
              <a:tblPr/>
              <a:tblGrid>
                <a:gridCol w="2239285"/>
                <a:gridCol w="1863241"/>
                <a:gridCol w="594093"/>
                <a:gridCol w="1565540"/>
              </a:tblGrid>
              <a:tr h="16414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Your level of focus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and attentiveness during learning sessions?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focus_level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Numerical (Scale)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4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How has your CGPA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changed since using your preferred learning mode?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cgpa_change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DV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13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To what extent do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you believe your learning preferences impact your academic performance?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perceived_impact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Numerical (Scale)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4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What is the biggest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advantage of your preferred learning mode?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learning_advantage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4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What is the biggest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challenge in your preferred learning mode?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learning_challenge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4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Which learning tool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do you think will be most useful in the future?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future_learning_tool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IV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Categorical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455328" y="234575"/>
            <a:ext cx="7392577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Variables &amp; Classification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117651">
            <a:off x="-1688016" y="-950976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117651">
            <a:off x="-1268876" y="429774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4467" y="1584467"/>
            <a:ext cx="15939598" cy="850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1. Research Design Incorporating statistical techniques</a:t>
            </a: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analyze the relationships between learning mode, department, and learning tools on CGPA change.</a:t>
            </a:r>
          </a:p>
          <a:p>
            <a:pPr algn="l">
              <a:lnSpc>
                <a:spcPts val="4207"/>
              </a:lnSpc>
            </a:pPr>
          </a:p>
          <a:p>
            <a:pPr algn="l">
              <a:lnSpc>
                <a:spcPts val="4207"/>
              </a:lnSpc>
            </a:pP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. Sampling Method &amp; Data Collection</a:t>
            </a:r>
          </a:p>
          <a:p>
            <a:pPr algn="l">
              <a:lnSpc>
                <a:spcPts val="4207"/>
              </a:lnSpc>
            </a:pP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Although a stratified random sampling method was initially intended, the final distribution shows uneven representation across years and departments. Therefore, the actual sampling approach leans toward </a:t>
            </a:r>
            <a:r>
              <a:rPr lang="en-US" b="true" sz="2534" spc="-157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convenience</a:t>
            </a: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534" spc="-157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sampling</a:t>
            </a: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which may limit the generalizability of the results due to sampling bias. Data was collected through an online questionnaire using fillout website.</a:t>
            </a:r>
          </a:p>
          <a:p>
            <a:pPr algn="l">
              <a:lnSpc>
                <a:spcPts val="4207"/>
              </a:lnSpc>
            </a:pP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</a:t>
            </a:r>
          </a:p>
          <a:p>
            <a:pPr algn="l">
              <a:lnSpc>
                <a:spcPts val="4207"/>
              </a:lnSpc>
            </a:pPr>
          </a:p>
          <a:p>
            <a:pPr algn="l">
              <a:lnSpc>
                <a:spcPts val="4207"/>
              </a:lnSpc>
            </a:pP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  <a:r>
              <a:rPr lang="en-US" sz="2534" spc="-15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 Analysis Techniques</a:t>
            </a:r>
          </a:p>
          <a:p>
            <a:pPr algn="l" marL="547238" indent="-273619" lvl="1">
              <a:lnSpc>
                <a:spcPts val="4207"/>
              </a:lnSpc>
              <a:buFont typeface="Arial"/>
              <a:buChar char="•"/>
            </a:pP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Grouping</a:t>
            </a: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Summarization:</a:t>
            </a:r>
            <a:r>
              <a:rPr lang="en-US" b="true" sz="2534" spc="-1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analyze CGPA trends across departments based on preferred learning mode and learning tools.</a:t>
            </a:r>
          </a:p>
          <a:p>
            <a:pPr algn="l" marL="547238" indent="-273619" lvl="1">
              <a:lnSpc>
                <a:spcPts val="4207"/>
              </a:lnSpc>
              <a:buFont typeface="Arial"/>
              <a:buChar char="•"/>
            </a:pP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Chi-Square</a:t>
            </a: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Test</a:t>
            </a:r>
            <a:r>
              <a:rPr lang="en-US" b="true" sz="2534" spc="-1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To check for statistical associations between categorical variables and CGPA change.</a:t>
            </a:r>
          </a:p>
          <a:p>
            <a:pPr algn="l" marL="547238" indent="-273619" lvl="1">
              <a:lnSpc>
                <a:spcPts val="4207"/>
              </a:lnSpc>
              <a:buFont typeface="Arial"/>
              <a:buChar char="•"/>
            </a:pP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Pie</a:t>
            </a:r>
            <a:r>
              <a:rPr lang="en-US" b="true" sz="2534" spc="-157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chart and Bar Chart Analysis: </a:t>
            </a:r>
            <a:r>
              <a:rPr lang="en-US" b="true" sz="2534" spc="-1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visually represent CGPA variations and detect outliers, patterns, and trends.</a:t>
            </a:r>
          </a:p>
          <a:p>
            <a:pPr algn="l">
              <a:lnSpc>
                <a:spcPts val="420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31627"/>
            <a:ext cx="5997650" cy="10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b="true" sz="4056" spc="-25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Research Methodology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2936748" y="6598901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10794">
            <a:off x="-3894623" y="2518841"/>
            <a:ext cx="7789245" cy="2268618"/>
          </a:xfrm>
          <a:custGeom>
            <a:avLst/>
            <a:gdLst/>
            <a:ahLst/>
            <a:cxnLst/>
            <a:rect r="r" b="b" t="t" l="l"/>
            <a:pathLst>
              <a:path h="2268618" w="7789245">
                <a:moveTo>
                  <a:pt x="0" y="0"/>
                </a:moveTo>
                <a:lnTo>
                  <a:pt x="7789246" y="0"/>
                </a:lnTo>
                <a:lnTo>
                  <a:pt x="7789246" y="2268618"/>
                </a:lnTo>
                <a:lnTo>
                  <a:pt x="0" y="226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6455" y="4423636"/>
            <a:ext cx="12454655" cy="105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2594" spc="-16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</a:t>
            </a:r>
            <a:r>
              <a:rPr lang="en-US" sz="2594" spc="-16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LINK: </a:t>
            </a:r>
            <a:r>
              <a:rPr lang="en-US" b="true" sz="2594" spc="-16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yuva.fillout.com/learning_preference_survey"/>
              </a:rPr>
              <a:t>https://yuva.fillout.com/learning_preference_survey</a:t>
            </a:r>
          </a:p>
          <a:p>
            <a:pPr algn="l">
              <a:lnSpc>
                <a:spcPts val="430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51617" y="159691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511673">
            <a:off x="1110101" y="3232473"/>
            <a:ext cx="5060028" cy="1473733"/>
          </a:xfrm>
          <a:custGeom>
            <a:avLst/>
            <a:gdLst/>
            <a:ahLst/>
            <a:cxnLst/>
            <a:rect r="r" b="b" t="t" l="l"/>
            <a:pathLst>
              <a:path h="1473733" w="5060028">
                <a:moveTo>
                  <a:pt x="0" y="0"/>
                </a:moveTo>
                <a:lnTo>
                  <a:pt x="5060028" y="0"/>
                </a:lnTo>
                <a:lnTo>
                  <a:pt x="5060028" y="1473734"/>
                </a:lnTo>
                <a:lnTo>
                  <a:pt x="0" y="147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6592" y="260619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questionnaire link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35700">
            <a:off x="2046440" y="1196007"/>
            <a:ext cx="5060028" cy="1473733"/>
          </a:xfrm>
          <a:custGeom>
            <a:avLst/>
            <a:gdLst/>
            <a:ahLst/>
            <a:cxnLst/>
            <a:rect r="r" b="b" t="t" l="l"/>
            <a:pathLst>
              <a:path h="1473733" w="5060028">
                <a:moveTo>
                  <a:pt x="0" y="0"/>
                </a:moveTo>
                <a:lnTo>
                  <a:pt x="5060029" y="0"/>
                </a:lnTo>
                <a:lnTo>
                  <a:pt x="5060029" y="1473733"/>
                </a:lnTo>
                <a:lnTo>
                  <a:pt x="0" y="147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066" y="23525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9422" y="2521439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11673">
            <a:off x="-2628900" y="4717849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6676" y="3437299"/>
            <a:ext cx="7167324" cy="5007308"/>
          </a:xfrm>
          <a:custGeom>
            <a:avLst/>
            <a:gdLst/>
            <a:ahLst/>
            <a:cxnLst/>
            <a:rect r="r" b="b" t="t" l="l"/>
            <a:pathLst>
              <a:path h="5007308" w="7167324">
                <a:moveTo>
                  <a:pt x="0" y="0"/>
                </a:moveTo>
                <a:lnTo>
                  <a:pt x="7167324" y="0"/>
                </a:lnTo>
                <a:lnTo>
                  <a:pt x="7167324" y="5007308"/>
                </a:lnTo>
                <a:lnTo>
                  <a:pt x="0" y="5007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0549" y="3572718"/>
            <a:ext cx="7368751" cy="4925428"/>
          </a:xfrm>
          <a:custGeom>
            <a:avLst/>
            <a:gdLst/>
            <a:ahLst/>
            <a:cxnLst/>
            <a:rect r="r" b="b" t="t" l="l"/>
            <a:pathLst>
              <a:path h="4925428" w="7368751">
                <a:moveTo>
                  <a:pt x="0" y="0"/>
                </a:moveTo>
                <a:lnTo>
                  <a:pt x="7368751" y="0"/>
                </a:lnTo>
                <a:lnTo>
                  <a:pt x="7368751" y="4925428"/>
                </a:lnTo>
                <a:lnTo>
                  <a:pt x="0" y="4925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6676" y="1870564"/>
            <a:ext cx="7392577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 spc="-310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bar &amp; pie charts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DAGktyJzxt8</dc:identifier>
  <dcterms:modified xsi:type="dcterms:W3CDTF">2011-08-01T06:04:30Z</dcterms:modified>
  <cp:revision>1</cp:revision>
  <dc:title>BASM DIGITAL ASSIGNMENT </dc:title>
</cp:coreProperties>
</file>